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5"/>
  </p:notesMasterIdLst>
  <p:handoutMasterIdLst>
    <p:handoutMasterId r:id="rId16"/>
  </p:handoutMasterIdLst>
  <p:sldIdLst>
    <p:sldId id="282" r:id="rId5"/>
    <p:sldId id="292" r:id="rId6"/>
    <p:sldId id="291" r:id="rId7"/>
    <p:sldId id="284" r:id="rId8"/>
    <p:sldId id="283" r:id="rId9"/>
    <p:sldId id="298" r:id="rId10"/>
    <p:sldId id="299" r:id="rId11"/>
    <p:sldId id="297" r:id="rId12"/>
    <p:sldId id="300" r:id="rId13"/>
    <p:sldId id="28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8" autoAdjust="0"/>
    <p:restoredTop sz="94574" autoAdjust="0"/>
  </p:normalViewPr>
  <p:slideViewPr>
    <p:cSldViewPr snapToGrid="0">
      <p:cViewPr varScale="1">
        <p:scale>
          <a:sx n="115" d="100"/>
          <a:sy n="115" d="100"/>
        </p:scale>
        <p:origin x="57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1/14/21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1/13/21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60608" y="319088"/>
            <a:ext cx="9422019" cy="4815078"/>
          </a:xfrm>
          <a:prstGeom prst="rect">
            <a:avLst/>
          </a:prstGeom>
        </p:spPr>
        <p:txBody>
          <a:bodyPr anchor="b">
            <a:normAutofit/>
          </a:bodyPr>
          <a:lstStyle/>
          <a:p>
            <a:pPr algn="l"/>
            <a:r>
              <a:rPr lang="en-US" dirty="0"/>
              <a:t>An Introduction to </a:t>
            </a:r>
            <a:r>
              <a:rPr lang="en-US" dirty="0">
                <a:highlight>
                  <a:srgbClr val="FF00FF"/>
                </a:highlight>
              </a:rPr>
              <a:t>Queer Theory, Queer Politics  and Queering Power in</a:t>
            </a:r>
            <a:r>
              <a:rPr lang="en-US" dirty="0"/>
              <a:t> Society/Organizations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288665" y="5241700"/>
            <a:ext cx="5493963" cy="1297211"/>
          </a:xfrm>
          <a:prstGeom prst="rect">
            <a:avLst/>
          </a:prstGeom>
          <a:solidFill>
            <a:schemeClr val="bg1"/>
          </a:solidFill>
        </p:spPr>
        <p:txBody>
          <a:bodyPr anchor="ctr">
            <a:normAutofit fontScale="55000" lnSpcReduction="20000"/>
          </a:bodyPr>
          <a:lstStyle/>
          <a:p>
            <a:endParaRPr lang="en-US" sz="2000" b="1" i="0" dirty="0">
              <a:latin typeface="Garamond" panose="02020404030301010803" pitchFamily="18" charset="0"/>
            </a:endParaRPr>
          </a:p>
          <a:p>
            <a:r>
              <a:rPr lang="en-US" sz="2300" b="1" i="0" dirty="0">
                <a:latin typeface="Garamond" panose="02020404030301010803" pitchFamily="18" charset="0"/>
              </a:rPr>
              <a:t>Gabe Ortiz M.A</a:t>
            </a:r>
            <a:r>
              <a:rPr lang="en-US" sz="2300" i="0" dirty="0">
                <a:latin typeface="Garamond" panose="02020404030301010803" pitchFamily="18" charset="0"/>
              </a:rPr>
              <a:t>.</a:t>
            </a:r>
          </a:p>
          <a:p>
            <a:r>
              <a:rPr lang="en-US" sz="2300" i="0" dirty="0">
                <a:latin typeface="Garamond" panose="02020404030301010803" pitchFamily="18" charset="0"/>
              </a:rPr>
              <a:t>Pronouns: (she/her)</a:t>
            </a:r>
          </a:p>
          <a:p>
            <a:r>
              <a:rPr lang="en-US" sz="2000" i="0" dirty="0">
                <a:latin typeface="Garamond" panose="02020404030301010803" pitchFamily="18" charset="0"/>
              </a:rPr>
              <a:t>Guest Lecture</a:t>
            </a:r>
          </a:p>
          <a:p>
            <a:r>
              <a:rPr lang="en-US" sz="2000" i="0" dirty="0">
                <a:latin typeface="Garamond" panose="02020404030301010803" pitchFamily="18" charset="0"/>
              </a:rPr>
              <a:t>UCLA, Graduate School of Education and Information Studies</a:t>
            </a:r>
          </a:p>
        </p:txBody>
      </p:sp>
      <p:sp>
        <p:nvSpPr>
          <p:cNvPr id="23" name="Slide Number Placeholder 3">
            <a:extLst>
              <a:ext uri="{FF2B5EF4-FFF2-40B4-BE49-F238E27FC236}">
                <a16:creationId xmlns:a16="http://schemas.microsoft.com/office/drawing/2014/main" id="{C81A9DB7-1FA2-4C81-8C80-951DD5E91862}"/>
              </a:ext>
            </a:extLst>
          </p:cNvPr>
          <p:cNvSpPr>
            <a:spLocks noGrp="1"/>
          </p:cNvSpPr>
          <p:nvPr>
            <p:ph type="sldNum" sz="quarter" idx="11"/>
          </p:nvPr>
        </p:nvSpPr>
        <p:spPr>
          <a:xfrm>
            <a:off x="11447502" y="6401750"/>
            <a:ext cx="278418" cy="274324"/>
          </a:xfrm>
        </p:spPr>
        <p:txBody>
          <a:bodyPr/>
          <a:lstStyle/>
          <a:p>
            <a:pPr>
              <a:spcAft>
                <a:spcPts val="600"/>
              </a:spcAft>
            </a:pPr>
            <a:fld id="{19B51A1E-902D-48AF-9020-955120F399B6}" type="slidenum">
              <a:rPr lang="en-US" noProof="0" smtClean="0"/>
              <a:pPr>
                <a:spcAft>
                  <a:spcPts val="600"/>
                </a:spcAft>
              </a:pPr>
              <a:t>1</a:t>
            </a:fld>
            <a:endParaRPr lang="en-US" noProof="0"/>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9980476" y="0"/>
            <a:ext cx="2211524" cy="6858000"/>
          </a:xfr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1737DA0F-B2C4-4840-AACC-FCCC344DDFE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6253807" y="289095"/>
            <a:ext cx="5472113" cy="5759250"/>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10</a:t>
            </a:fld>
            <a:endParaRPr lang="en-US" dirty="0"/>
          </a:p>
        </p:txBody>
      </p:sp>
      <p:sp>
        <p:nvSpPr>
          <p:cNvPr id="7" name="Title 6" hidden="1">
            <a:extLst>
              <a:ext uri="{FF2B5EF4-FFF2-40B4-BE49-F238E27FC236}">
                <a16:creationId xmlns:a16="http://schemas.microsoft.com/office/drawing/2014/main" id="{065116C4-2A26-42B6-837C-2C0840042C4E}"/>
              </a:ext>
            </a:extLst>
          </p:cNvPr>
          <p:cNvSpPr>
            <a:spLocks noGrp="1"/>
          </p:cNvSpPr>
          <p:nvPr>
            <p:ph type="title"/>
          </p:nvPr>
        </p:nvSpPr>
        <p:spPr/>
        <p:txBody>
          <a:bodyPr/>
          <a:lstStyle/>
          <a:p>
            <a:r>
              <a:rPr lang="en-US" dirty="0"/>
              <a:t>Slide Title</a:t>
            </a:r>
          </a:p>
        </p:txBody>
      </p:sp>
      <p:sp>
        <p:nvSpPr>
          <p:cNvPr id="8" name="Rectangle 7">
            <a:extLst>
              <a:ext uri="{FF2B5EF4-FFF2-40B4-BE49-F238E27FC236}">
                <a16:creationId xmlns:a16="http://schemas.microsoft.com/office/drawing/2014/main" id="{CCD47F9F-DB97-B844-875C-7067B2A22C97}"/>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9">
            <a:extLst>
              <a:ext uri="{FF2B5EF4-FFF2-40B4-BE49-F238E27FC236}">
                <a16:creationId xmlns:a16="http://schemas.microsoft.com/office/drawing/2014/main" id="{CD9E6A1A-854D-084F-94C5-DBFC6E2A021B}"/>
              </a:ext>
            </a:extLst>
          </p:cNvPr>
          <p:cNvSpPr txBox="1">
            <a:spLocks/>
          </p:cNvSpPr>
          <p:nvPr/>
        </p:nvSpPr>
        <p:spPr>
          <a:xfrm>
            <a:off x="466080" y="468089"/>
            <a:ext cx="5966175" cy="1649107"/>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6000" dirty="0"/>
              <a:t>THANK YOU! </a:t>
            </a:r>
          </a:p>
          <a:p>
            <a:r>
              <a:rPr lang="en-US" sz="6000" dirty="0"/>
              <a:t>Questions?</a:t>
            </a:r>
          </a:p>
        </p:txBody>
      </p:sp>
      <p:pic>
        <p:nvPicPr>
          <p:cNvPr id="14" name="Graphic 13" descr="Envelope" title="Icon Presenter Email">
            <a:extLst>
              <a:ext uri="{FF2B5EF4-FFF2-40B4-BE49-F238E27FC236}">
                <a16:creationId xmlns:a16="http://schemas.microsoft.com/office/drawing/2014/main" id="{2FEC13DE-1744-D440-AFF4-5E69CD015C0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83473" y="2802570"/>
            <a:ext cx="520826" cy="520826"/>
          </a:xfrm>
          <a:prstGeom prst="rect">
            <a:avLst/>
          </a:prstGeom>
        </p:spPr>
      </p:pic>
      <p:sp>
        <p:nvSpPr>
          <p:cNvPr id="15" name="Text Placeholder 5">
            <a:extLst>
              <a:ext uri="{FF2B5EF4-FFF2-40B4-BE49-F238E27FC236}">
                <a16:creationId xmlns:a16="http://schemas.microsoft.com/office/drawing/2014/main" id="{B991AAB3-7FE4-4442-9F56-241F0AB789EC}"/>
              </a:ext>
            </a:extLst>
          </p:cNvPr>
          <p:cNvSpPr txBox="1">
            <a:spLocks/>
          </p:cNvSpPr>
          <p:nvPr/>
        </p:nvSpPr>
        <p:spPr>
          <a:xfrm>
            <a:off x="1904299" y="2816096"/>
            <a:ext cx="3615676" cy="52082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a:latin typeface="Garamond" panose="02020404030301010803" pitchFamily="18" charset="0"/>
              </a:rPr>
              <a:t>ortizgabriel3@gmail.com</a:t>
            </a:r>
          </a:p>
        </p:txBody>
      </p:sp>
    </p:spTree>
    <p:extLst>
      <p:ext uri="{BB962C8B-B14F-4D97-AF65-F5344CB8AC3E}">
        <p14:creationId xmlns:p14="http://schemas.microsoft.com/office/powerpoint/2010/main" val="66521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12121" y="566669"/>
            <a:ext cx="9236221" cy="1181529"/>
          </a:xfrm>
        </p:spPr>
        <p:txBody>
          <a:bodyPr/>
          <a:lstStyle/>
          <a:p>
            <a:pPr algn="l"/>
            <a:r>
              <a:rPr lang="en-US" dirty="0">
                <a:latin typeface="Garamond" panose="02020404030301010803" pitchFamily="18" charset="0"/>
              </a:rPr>
              <a:t>Intro and Key Concepts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12121" y="1609859"/>
            <a:ext cx="9232437" cy="4791891"/>
          </a:xfrm>
        </p:spPr>
        <p:txBody>
          <a:bodyPr/>
          <a:lstStyle/>
          <a:p>
            <a:pPr marL="285750" indent="-285750">
              <a:buFont typeface="Arial" panose="020B0604020202020204" pitchFamily="34" charset="0"/>
              <a:buChar char="•"/>
            </a:pPr>
            <a:endParaRPr lang="en-US" i="0" dirty="0">
              <a:latin typeface="Garamond" panose="02020404030301010803" pitchFamily="18" charset="0"/>
            </a:endParaRPr>
          </a:p>
          <a:p>
            <a:pPr marL="285750" indent="-285750">
              <a:buFont typeface="Arial" panose="020B0604020202020204" pitchFamily="34" charset="0"/>
              <a:buChar char="•"/>
            </a:pPr>
            <a:endParaRPr lang="en-US" i="0" dirty="0">
              <a:latin typeface="Garamond" panose="02020404030301010803" pitchFamily="18" charset="0"/>
            </a:endParaRPr>
          </a:p>
          <a:p>
            <a:pPr marL="285750" indent="-285750">
              <a:buFont typeface="Arial" panose="020B0604020202020204" pitchFamily="34" charset="0"/>
              <a:buChar char="•"/>
            </a:pPr>
            <a:endParaRPr lang="en-US" i="0" dirty="0">
              <a:latin typeface="Garamond" panose="02020404030301010803" pitchFamily="18" charset="0"/>
            </a:endParaRPr>
          </a:p>
          <a:p>
            <a:pPr marL="285750" indent="-285750">
              <a:buFont typeface="Arial" panose="020B0604020202020204" pitchFamily="34" charset="0"/>
              <a:buChar char="•"/>
            </a:pPr>
            <a:r>
              <a:rPr lang="en-US" i="0" dirty="0">
                <a:latin typeface="Garamond" panose="02020404030301010803" pitchFamily="18" charset="0"/>
              </a:rPr>
              <a:t>﻿Queer theory has mainly been used to examine the discursive constitution and regulation of non-normative sexualities and genders, especially those coded as ‘gay’, ‘lesbian’, ‘bisexual’, ‘transgender’ and ‘queer’ (Edelman, 2004; Halberstam, 1998; Sedgwick, 1990; Warner, 1993, 1999).</a:t>
            </a:r>
          </a:p>
          <a:p>
            <a:pPr marL="285750" indent="-285750">
              <a:buFont typeface="Arial" panose="020B0604020202020204" pitchFamily="34" charset="0"/>
              <a:buChar char="•"/>
            </a:pPr>
            <a:r>
              <a:rPr lang="en-US" i="0" dirty="0">
                <a:latin typeface="Garamond" panose="02020404030301010803" pitchFamily="18" charset="0"/>
              </a:rPr>
              <a:t>﻿Scholars have capitalized on queer theory’s energy as ‘whatever is at odds with the normal, the legitimate, the dominant’ (</a:t>
            </a:r>
            <a:r>
              <a:rPr lang="en-US" i="0" dirty="0" err="1">
                <a:latin typeface="Garamond" panose="02020404030301010803" pitchFamily="18" charset="0"/>
              </a:rPr>
              <a:t>Reumens</a:t>
            </a:r>
            <a:r>
              <a:rPr lang="en-US" i="0" dirty="0">
                <a:latin typeface="Garamond" panose="02020404030301010803" pitchFamily="18" charset="0"/>
              </a:rPr>
              <a:t> et al, 2018).</a:t>
            </a:r>
          </a:p>
          <a:p>
            <a:pPr marL="285750" indent="-285750">
              <a:buFont typeface="Arial" panose="020B0604020202020204" pitchFamily="34" charset="0"/>
              <a:buChar char="•"/>
            </a:pPr>
            <a:r>
              <a:rPr lang="en-US" i="0" dirty="0">
                <a:latin typeface="Garamond" panose="02020404030301010803" pitchFamily="18" charset="0"/>
              </a:rPr>
              <a:t>Queer Theory problematizes and challenges rigid identity categories, norms of sexuality and gender and the oppression and violence that such hegemonic norms justify (</a:t>
            </a:r>
            <a:r>
              <a:rPr lang="en-US" i="0" dirty="0" err="1">
                <a:latin typeface="Garamond" panose="02020404030301010803" pitchFamily="18" charset="0"/>
              </a:rPr>
              <a:t>Reumens</a:t>
            </a:r>
            <a:r>
              <a:rPr lang="en-US" i="0" dirty="0">
                <a:latin typeface="Garamond" panose="02020404030301010803" pitchFamily="18" charset="0"/>
              </a:rPr>
              <a:t> et al, 2018).</a:t>
            </a:r>
          </a:p>
          <a:p>
            <a:pPr marL="285750" indent="-285750">
              <a:buFont typeface="Arial" panose="020B0604020202020204" pitchFamily="34" charset="0"/>
              <a:buChar char="•"/>
            </a:pPr>
            <a:r>
              <a:rPr lang="en-US" i="0" dirty="0">
                <a:latin typeface="Garamond" panose="02020404030301010803" pitchFamily="18" charset="0"/>
              </a:rPr>
              <a:t>Main ideas in queer theory center: </a:t>
            </a:r>
            <a:r>
              <a:rPr lang="en-US" b="1" i="0" u="sng" dirty="0">
                <a:latin typeface="Garamond" panose="02020404030301010803" pitchFamily="18" charset="0"/>
              </a:rPr>
              <a:t>Heteronormativity, Performativity, Desire, and Becoming </a:t>
            </a:r>
            <a:r>
              <a:rPr lang="en-US" i="0" dirty="0">
                <a:latin typeface="Garamond" panose="02020404030301010803" pitchFamily="18" charset="0"/>
              </a:rPr>
              <a:t>(University of Illinois Library Guide).</a:t>
            </a:r>
          </a:p>
          <a:p>
            <a:pPr marL="285750" indent="-285750">
              <a:buFont typeface="Arial" panose="020B0604020202020204" pitchFamily="34" charset="0"/>
              <a:buChar char="•"/>
            </a:pPr>
            <a:r>
              <a:rPr lang="en-US" i="0" dirty="0">
                <a:latin typeface="Garamond" panose="02020404030301010803" pitchFamily="18" charset="0"/>
              </a:rPr>
              <a:t>Key Queer Theorists: Michael Foucault, Gayle Rubin, Eve </a:t>
            </a:r>
            <a:r>
              <a:rPr lang="en-US" i="0" dirty="0" err="1">
                <a:latin typeface="Garamond" panose="02020404030301010803" pitchFamily="18" charset="0"/>
              </a:rPr>
              <a:t>Kosofsky</a:t>
            </a:r>
            <a:r>
              <a:rPr lang="en-US" i="0" dirty="0">
                <a:latin typeface="Garamond" panose="02020404030301010803" pitchFamily="18" charset="0"/>
              </a:rPr>
              <a:t> Sedgwick, and Judith Butler (University of Illinois Library Guide</a:t>
            </a:r>
            <a:r>
              <a:rPr lang="en-US" sz="2000" i="0" dirty="0">
                <a:latin typeface="Garamond" panose="02020404030301010803" pitchFamily="18" charset="0"/>
              </a:rPr>
              <a:t>).</a:t>
            </a:r>
          </a:p>
          <a:p>
            <a:pPr marL="285750" indent="-285750">
              <a:buFont typeface="Arial" panose="020B0604020202020204" pitchFamily="34" charset="0"/>
              <a:buChar char="•"/>
            </a:pPr>
            <a:endParaRPr lang="en-US" sz="2000" i="0" dirty="0">
              <a:latin typeface="Garamond" panose="02020404030301010803" pitchFamily="18" charset="0"/>
            </a:endParaRPr>
          </a:p>
          <a:p>
            <a:pPr marL="285750" indent="-285750">
              <a:buFont typeface="Arial" panose="020B0604020202020204" pitchFamily="34" charset="0"/>
              <a:buChar char="•"/>
            </a:pPr>
            <a:endParaRPr lang="en-US" i="0" dirty="0">
              <a:latin typeface="Garamond" panose="02020404030301010803" pitchFamily="18" charset="0"/>
            </a:endParaRPr>
          </a:p>
          <a:p>
            <a:pPr marL="285750" indent="-285750">
              <a:buFont typeface="Arial" panose="020B0604020202020204" pitchFamily="34" charset="0"/>
              <a:buChar char="•"/>
            </a:pPr>
            <a:endParaRPr lang="en-US" sz="1800" i="0" dirty="0">
              <a:latin typeface="Garamond" panose="02020404030301010803" pitchFamily="18" charset="0"/>
            </a:endParaRP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7" name="Rectangle 6">
            <a:extLst>
              <a:ext uri="{FF2B5EF4-FFF2-40B4-BE49-F238E27FC236}">
                <a16:creationId xmlns:a16="http://schemas.microsoft.com/office/drawing/2014/main" id="{051F82BE-4239-A44C-929C-F26E79406845}"/>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7" descr="decorative element">
            <a:extLst>
              <a:ext uri="{FF2B5EF4-FFF2-40B4-BE49-F238E27FC236}">
                <a16:creationId xmlns:a16="http://schemas.microsoft.com/office/drawing/2014/main" id="{DA60AF31-F613-5E4B-99D3-2C7681D329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980476" y="0"/>
            <a:ext cx="2211524" cy="6192000"/>
          </a:xfrm>
          <a:prstGeom prst="rect">
            <a:avLst/>
          </a:prstGeom>
        </p:spPr>
      </p:pic>
    </p:spTree>
    <p:extLst>
      <p:ext uri="{BB962C8B-B14F-4D97-AF65-F5344CB8AC3E}">
        <p14:creationId xmlns:p14="http://schemas.microsoft.com/office/powerpoint/2010/main" val="409167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6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Heteronormativity</a:t>
            </a:r>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461140" y="1572131"/>
            <a:ext cx="3737526" cy="3933645"/>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
        <p:nvSpPr>
          <p:cNvPr id="7" name="Content Placeholder 3">
            <a:extLst>
              <a:ext uri="{FF2B5EF4-FFF2-40B4-BE49-F238E27FC236}">
                <a16:creationId xmlns:a16="http://schemas.microsoft.com/office/drawing/2014/main" id="{BEBC73FC-F477-8E49-8FE8-7FBF0FC751E8}"/>
              </a:ext>
            </a:extLst>
          </p:cNvPr>
          <p:cNvSpPr txBox="1">
            <a:spLocks/>
          </p:cNvSpPr>
          <p:nvPr/>
        </p:nvSpPr>
        <p:spPr>
          <a:xfrm>
            <a:off x="313359" y="925674"/>
            <a:ext cx="8147781" cy="5226557"/>
          </a:xfrm>
          <a:prstGeom prst="rect">
            <a:avLst/>
          </a:prstGeom>
          <a:gradFill>
            <a:gsLst>
              <a:gs pos="0">
                <a:schemeClr val="accent1">
                  <a:lumMod val="5000"/>
                  <a:lumOff val="95000"/>
                </a:schemeClr>
              </a:gs>
              <a:gs pos="76000">
                <a:schemeClr val="accent1">
                  <a:lumMod val="45000"/>
                  <a:lumOff val="55000"/>
                </a:schemeClr>
              </a:gs>
              <a:gs pos="90000">
                <a:schemeClr val="accent1">
                  <a:lumMod val="45000"/>
                  <a:lumOff val="55000"/>
                </a:schemeClr>
              </a:gs>
              <a:gs pos="100000">
                <a:schemeClr val="accent1">
                  <a:lumMod val="30000"/>
                  <a:lumOff val="70000"/>
                </a:schemeClr>
              </a:gs>
            </a:gsLst>
            <a:lin ang="5400000" scaled="1"/>
          </a:gra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Garamond" panose="02020404030301010803" pitchFamily="18" charset="0"/>
              </a:rPr>
              <a:t>One of the key concepts in queer theory is the idea of “heteronormativity,” which pertains to “the institutions, structures of understanding, and practical orientations that make heterosexuality seem not only coherent—that is, organized as a sexuality—but also privileged” (Berlant). Heteronormativity is a worldview that promotes heterosexuality as the normal and/or preferred sexual orientation, and is reinforced in society through the institutions of marriage, taxes, employment, and adoption rights, among many others. Heteronormativity is a form of power and control that applies pressure to both straight and gay individuals, through institutional arrangements and accepted social norms. (University of Illinois Library Guide).</a:t>
            </a:r>
          </a:p>
        </p:txBody>
      </p:sp>
      <p:sp>
        <p:nvSpPr>
          <p:cNvPr id="3" name="Rectangle 2">
            <a:extLst>
              <a:ext uri="{FF2B5EF4-FFF2-40B4-BE49-F238E27FC236}">
                <a16:creationId xmlns:a16="http://schemas.microsoft.com/office/drawing/2014/main" id="{3523D138-B512-8345-B0B2-9535093B0145}"/>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70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Why queer Theory?</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864000"/>
            <a:ext cx="4500000" cy="494242"/>
          </a:xfrm>
          <a:solidFill>
            <a:schemeClr val="tx1"/>
          </a:solidFill>
        </p:spPr>
        <p:txBody>
          <a:bodyPr/>
          <a:lstStyle/>
          <a:p>
            <a:endParaRPr lang="en-US" dirty="0"/>
          </a:p>
          <a:p>
            <a:r>
              <a:rPr lang="en-US" dirty="0"/>
              <a:t>Queer Theory Allows us to</a:t>
            </a:r>
            <a:endParaRPr lang="en-US" sz="1200" dirty="0"/>
          </a:p>
          <a:p>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1535577"/>
            <a:ext cx="4500000" cy="4324310"/>
          </a:xfrm>
        </p:spPr>
        <p:txBody>
          <a:bodyPr/>
          <a:lstStyle/>
          <a:p>
            <a:r>
              <a:rPr lang="en-US" sz="2200" dirty="0">
                <a:latin typeface="Garamond" panose="02020404030301010803" pitchFamily="18" charset="0"/>
              </a:rPr>
              <a:t>Critique systems of power/domination that subjugate LGBTQ+ communities and other minoritized and non minoritized communities within our society.</a:t>
            </a:r>
          </a:p>
          <a:p>
            <a:r>
              <a:rPr lang="en-US" sz="2200" dirty="0">
                <a:latin typeface="Garamond" panose="02020404030301010803" pitchFamily="18" charset="0"/>
              </a:rPr>
              <a:t>Analyze language (e.g. policies, mission statements, responses to hate speech) through discourse analysis</a:t>
            </a:r>
          </a:p>
          <a:p>
            <a:r>
              <a:rPr lang="en-US" sz="2200" dirty="0">
                <a:latin typeface="Garamond" panose="02020404030301010803" pitchFamily="18" charset="0"/>
              </a:rPr>
              <a:t>Reconceptualize concepts that are traditionally heteronormative/ exclusionary.</a:t>
            </a:r>
          </a:p>
          <a:p>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5229000" y="862661"/>
            <a:ext cx="4500000" cy="496920"/>
          </a:xfrm>
        </p:spPr>
        <p:txBody>
          <a:bodyPr/>
          <a:lstStyle/>
          <a:p>
            <a:r>
              <a:rPr lang="en-US" dirty="0"/>
              <a:t>In the study of Higher Education </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5229000" y="1535577"/>
            <a:ext cx="4500000" cy="2520000"/>
          </a:xfrm>
        </p:spPr>
        <p:txBody>
          <a:bodyPr/>
          <a:lstStyle/>
          <a:p>
            <a:r>
              <a:rPr lang="en-US" sz="2200" dirty="0">
                <a:latin typeface="Garamond" panose="02020404030301010803" pitchFamily="18" charset="0"/>
              </a:rPr>
              <a:t>“Few published studies about college students and faculty use queer theory as a framework, and no studies of administrative leaders, organizations, governance, or policy do,” (</a:t>
            </a:r>
            <a:r>
              <a:rPr lang="en-US" sz="2200" dirty="0" err="1">
                <a:latin typeface="Garamond" panose="02020404030301010803" pitchFamily="18" charset="0"/>
              </a:rPr>
              <a:t>Renn</a:t>
            </a:r>
            <a:r>
              <a:rPr lang="en-US" sz="2200" dirty="0">
                <a:latin typeface="Garamond" panose="02020404030301010803" pitchFamily="18" charset="0"/>
              </a:rPr>
              <a:t>, 2010, p. 133)</a:t>
            </a:r>
          </a:p>
          <a:p>
            <a:br>
              <a:rPr lang="en-US" dirty="0">
                <a:latin typeface="Garamond" panose="02020404030301010803" pitchFamily="18" charset="0"/>
              </a:rPr>
            </a:br>
            <a:br>
              <a:rPr lang="en-US" dirty="0">
                <a:latin typeface="Garamond" panose="02020404030301010803" pitchFamily="18" charset="0"/>
              </a:rPr>
            </a:br>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a:t>
            </a:fld>
            <a:endParaRPr lang="en-US" dirty="0"/>
          </a:p>
        </p:txBody>
      </p:sp>
      <p:sp>
        <p:nvSpPr>
          <p:cNvPr id="9" name="Rectangle 8">
            <a:extLst>
              <a:ext uri="{FF2B5EF4-FFF2-40B4-BE49-F238E27FC236}">
                <a16:creationId xmlns:a16="http://schemas.microsoft.com/office/drawing/2014/main" id="{6BCB6848-6E3D-EF4F-B766-EC5CF752604D}"/>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83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2195386" y="526474"/>
            <a:ext cx="5184913" cy="592282"/>
          </a:xfrm>
        </p:spPr>
        <p:txBody>
          <a:bodyPr/>
          <a:lstStyle/>
          <a:p>
            <a:r>
              <a:rPr lang="en-US" dirty="0">
                <a:latin typeface="Garamond" panose="02020404030301010803" pitchFamily="18" charset="0"/>
              </a:rPr>
              <a:t>Key Concepts Cont.</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5751934" y="1548461"/>
            <a:ext cx="4036010" cy="2472743"/>
          </a:xfrm>
        </p:spPr>
        <p:txBody>
          <a:bodyPr/>
          <a:lstStyle/>
          <a:p>
            <a:pPr algn="l"/>
            <a:r>
              <a:rPr lang="en-US" i="0" dirty="0">
                <a:latin typeface="Garamond" panose="02020404030301010803" pitchFamily="18" charset="0"/>
              </a:rPr>
              <a:t>﻿Queering therefore represents a mode of critical resistance against conceptual closure and normativity, offering alternatives to norms, stable and universal identities, regimes of the normal and of common sense (Bryant, 2003; Halberstam, 2011; Parker, 2016)</a:t>
            </a: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5</a:t>
            </a:fld>
            <a:endParaRPr lang="en-US" dirty="0"/>
          </a:p>
        </p:txBody>
      </p:sp>
      <p:sp>
        <p:nvSpPr>
          <p:cNvPr id="7" name="Rectangle 6">
            <a:extLst>
              <a:ext uri="{FF2B5EF4-FFF2-40B4-BE49-F238E27FC236}">
                <a16:creationId xmlns:a16="http://schemas.microsoft.com/office/drawing/2014/main" id="{28CE732A-5D1B-3945-BBCC-5E6882882CA7}"/>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DBADC32-2A21-D741-AA10-EE1C7D9A55BF}"/>
              </a:ext>
            </a:extLst>
          </p:cNvPr>
          <p:cNvSpPr txBox="1">
            <a:spLocks/>
          </p:cNvSpPr>
          <p:nvPr/>
        </p:nvSpPr>
        <p:spPr>
          <a:xfrm>
            <a:off x="456462" y="1260764"/>
            <a:ext cx="4914028" cy="4006695"/>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i="0" dirty="0">
                <a:latin typeface="Garamond" panose="02020404030301010803" pitchFamily="18" charset="0"/>
              </a:rPr>
              <a:t>﻿Queering as a verb: Origins:</a:t>
            </a:r>
          </a:p>
          <a:p>
            <a:pPr algn="l"/>
            <a:r>
              <a:rPr lang="en-US" i="0" dirty="0">
                <a:latin typeface="Garamond" panose="02020404030301010803" pitchFamily="18" charset="0"/>
              </a:rPr>
              <a:t>(e.g. to queer, engaging in a process of queer-</a:t>
            </a:r>
            <a:r>
              <a:rPr lang="en-US" i="0" dirty="0" err="1">
                <a:latin typeface="Garamond" panose="02020404030301010803" pitchFamily="18" charset="0"/>
              </a:rPr>
              <a:t>ing</a:t>
            </a:r>
            <a:r>
              <a:rPr lang="en-US" i="0" dirty="0">
                <a:latin typeface="Garamond" panose="02020404030301010803" pitchFamily="18" charset="0"/>
              </a:rPr>
              <a:t>). In one of its earliest renditions, it was used to denote something ‘odd’ or ‘strange’, given that its Latin root is ‘</a:t>
            </a:r>
            <a:r>
              <a:rPr lang="en-US" i="0" dirty="0" err="1">
                <a:latin typeface="Garamond" panose="02020404030301010803" pitchFamily="18" charset="0"/>
              </a:rPr>
              <a:t>torquere</a:t>
            </a:r>
            <a:r>
              <a:rPr lang="en-US" i="0" dirty="0">
                <a:latin typeface="Garamond" panose="02020404030301010803" pitchFamily="18" charset="0"/>
              </a:rPr>
              <a:t> (to twist)’ (Sedgwick, 1993, p. xii). Because of these connotations of oddity and strangeness, queer developed an association with abnormality and sickness which gained currency in the late nineteenth century, culminating in its most infamous use as pejorative slang for subjects deemed to be sexual and gender deviants (Berlant &amp; Warner, 1995; Butler, 1993a; Halperin, 2003</a:t>
            </a:r>
            <a:r>
              <a:rPr lang="en-US" dirty="0">
                <a:latin typeface="Garamond" panose="02020404030301010803" pitchFamily="18" charset="0"/>
              </a:rPr>
              <a:t>) </a:t>
            </a:r>
          </a:p>
          <a:p>
            <a:pPr algn="l"/>
            <a:endParaRPr lang="en-US" dirty="0">
              <a:latin typeface="Garamond" panose="02020404030301010803" pitchFamily="18" charset="0"/>
            </a:endParaRPr>
          </a:p>
          <a:p>
            <a:pPr algn="l"/>
            <a:r>
              <a:rPr lang="en-US" b="1" u="sng" dirty="0">
                <a:latin typeface="Garamond" panose="02020404030301010803" pitchFamily="18" charset="0"/>
              </a:rPr>
              <a:t>Example</a:t>
            </a:r>
            <a:r>
              <a:rPr lang="en-US" dirty="0">
                <a:latin typeface="Garamond" panose="02020404030301010803" pitchFamily="18" charset="0"/>
              </a:rPr>
              <a:t>: </a:t>
            </a:r>
            <a:r>
              <a:rPr lang="en-US" i="0" dirty="0">
                <a:latin typeface="Garamond" panose="02020404030301010803" pitchFamily="18" charset="0"/>
              </a:rPr>
              <a:t>The death and subsequent silent protest from Mrs. </a:t>
            </a:r>
            <a:r>
              <a:rPr lang="en-US" i="0" dirty="0" err="1">
                <a:latin typeface="Garamond" panose="02020404030301010803" pitchFamily="18" charset="0"/>
              </a:rPr>
              <a:t>Eulia</a:t>
            </a:r>
            <a:r>
              <a:rPr lang="en-US" i="0" dirty="0">
                <a:latin typeface="Garamond" panose="02020404030301010803" pitchFamily="18" charset="0"/>
              </a:rPr>
              <a:t> Love was a site of radical queer potential where those with marginalized and otherwise “powerless” identities took a stand and made a bold statement against the systems that led to the death of Mrs. </a:t>
            </a:r>
            <a:r>
              <a:rPr lang="en-US" i="0" dirty="0" err="1">
                <a:latin typeface="Garamond" panose="02020404030301010803" pitchFamily="18" charset="0"/>
              </a:rPr>
              <a:t>Eulia</a:t>
            </a:r>
            <a:r>
              <a:rPr lang="en-US" i="0" dirty="0">
                <a:latin typeface="Garamond" panose="02020404030301010803" pitchFamily="18" charset="0"/>
              </a:rPr>
              <a:t> Love. (Haley, 2019, The Radical Potential of Black Feminist Evaluation).</a:t>
            </a:r>
          </a:p>
        </p:txBody>
      </p:sp>
      <p:sp>
        <p:nvSpPr>
          <p:cNvPr id="4" name="TextBox 3">
            <a:extLst>
              <a:ext uri="{FF2B5EF4-FFF2-40B4-BE49-F238E27FC236}">
                <a16:creationId xmlns:a16="http://schemas.microsoft.com/office/drawing/2014/main" id="{6FB143CE-7E68-074F-B7C5-FAF814E883D3}"/>
              </a:ext>
            </a:extLst>
          </p:cNvPr>
          <p:cNvSpPr txBox="1"/>
          <p:nvPr/>
        </p:nvSpPr>
        <p:spPr>
          <a:xfrm>
            <a:off x="5924282" y="144243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2974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30629" y="526474"/>
            <a:ext cx="9584871" cy="592282"/>
          </a:xfrm>
        </p:spPr>
        <p:txBody>
          <a:bodyPr/>
          <a:lstStyle/>
          <a:p>
            <a:r>
              <a:rPr lang="en-US" dirty="0">
                <a:latin typeface="Garamond" panose="02020404030301010803" pitchFamily="18" charset="0"/>
              </a:rPr>
              <a:t>Example of Queering Power: </a:t>
            </a:r>
            <a:r>
              <a:rPr lang="en-US" b="0" dirty="0">
                <a:latin typeface="Garamond" panose="02020404030301010803" pitchFamily="18" charset="0"/>
              </a:rPr>
              <a:t>The Radical Potential of Black Feminist Evaluation (Haley, 2019)</a:t>
            </a: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6</a:t>
            </a:fld>
            <a:endParaRPr lang="en-US" dirty="0"/>
          </a:p>
        </p:txBody>
      </p:sp>
      <p:sp>
        <p:nvSpPr>
          <p:cNvPr id="7" name="Rectangle 6">
            <a:extLst>
              <a:ext uri="{FF2B5EF4-FFF2-40B4-BE49-F238E27FC236}">
                <a16:creationId xmlns:a16="http://schemas.microsoft.com/office/drawing/2014/main" id="{28CE732A-5D1B-3945-BBCC-5E6882882CA7}"/>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DBADC32-2A21-D741-AA10-EE1C7D9A55BF}"/>
              </a:ext>
            </a:extLst>
          </p:cNvPr>
          <p:cNvSpPr txBox="1">
            <a:spLocks/>
          </p:cNvSpPr>
          <p:nvPr/>
        </p:nvSpPr>
        <p:spPr>
          <a:xfrm>
            <a:off x="548653" y="1553031"/>
            <a:ext cx="9259038" cy="4778495"/>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i="0" dirty="0">
                <a:latin typeface="Garamond" panose="02020404030301010803" pitchFamily="18" charset="0"/>
              </a:rPr>
              <a:t>Throughout her analysis Haley (2019) discusses how Mrs. </a:t>
            </a:r>
            <a:r>
              <a:rPr lang="en-US" sz="2000" i="0" dirty="0" err="1">
                <a:latin typeface="Garamond" panose="02020404030301010803" pitchFamily="18" charset="0"/>
              </a:rPr>
              <a:t>Eulia</a:t>
            </a:r>
            <a:r>
              <a:rPr lang="en-US" sz="2000" i="0" dirty="0">
                <a:latin typeface="Garamond" panose="02020404030301010803" pitchFamily="18" charset="0"/>
              </a:rPr>
              <a:t> Love’s being as a Black Woman resident of Los Angeles created the societal power dynamics that led to Mrs. </a:t>
            </a:r>
            <a:r>
              <a:rPr lang="en-US" sz="2000" i="0" dirty="0" err="1">
                <a:latin typeface="Garamond" panose="02020404030301010803" pitchFamily="18" charset="0"/>
              </a:rPr>
              <a:t>Eulia</a:t>
            </a:r>
            <a:r>
              <a:rPr lang="en-US" sz="2000" i="0" dirty="0">
                <a:latin typeface="Garamond" panose="02020404030301010803" pitchFamily="18" charset="0"/>
              </a:rPr>
              <a:t> Love’s untimely death as she was murdered by the LAPD for about ﻿$22.09? However if Mrs. </a:t>
            </a:r>
            <a:r>
              <a:rPr lang="en-US" sz="2000" i="0" dirty="0" err="1">
                <a:latin typeface="Garamond" panose="02020404030301010803" pitchFamily="18" charset="0"/>
              </a:rPr>
              <a:t>Eulia</a:t>
            </a:r>
            <a:r>
              <a:rPr lang="en-US" sz="2000" i="0" dirty="0">
                <a:latin typeface="Garamond" panose="02020404030301010803" pitchFamily="18" charset="0"/>
              </a:rPr>
              <a:t> Love’s death was placed on the hetero side of the Queer/Hetero divide how can theoretical queering be used?</a:t>
            </a:r>
          </a:p>
          <a:p>
            <a:pPr marL="285750" indent="-285750" algn="l">
              <a:buFont typeface="Arial" panose="020B0604020202020204" pitchFamily="34" charset="0"/>
              <a:buChar char="•"/>
            </a:pPr>
            <a:r>
              <a:rPr lang="en-US" sz="2000" i="0" dirty="0">
                <a:latin typeface="Garamond" panose="02020404030301010803" pitchFamily="18" charset="0"/>
              </a:rPr>
              <a:t>Haley historizes the “Black body” as being seen as “Queer” due to being seeing as too much, ﻿ “queer” was used “widely to refer to excessive bodies. In these discourses, all the queers were Black and all Blacks were criminal” (Haley, 2019,181). This shows how queerness as a noun is used to describe what is perceived to be deviant or what strays from the “normal”. Haley argues that the term “queer, (is) a term that came into early political discourse precisely as a project of antiblack criminalization”.</a:t>
            </a:r>
          </a:p>
          <a:p>
            <a:pPr marL="285750" indent="-285750" algn="l">
              <a:buFont typeface="Arial" panose="020B0604020202020204" pitchFamily="34" charset="0"/>
              <a:buChar char="•"/>
            </a:pPr>
            <a:r>
              <a:rPr lang="en-US" sz="2000" i="0" dirty="0">
                <a:latin typeface="Garamond" panose="02020404030301010803" pitchFamily="18" charset="0"/>
              </a:rPr>
              <a:t>Through a queer theory, and queer politics unit of analysis Haley proposes that the site of Mrs. </a:t>
            </a:r>
            <a:r>
              <a:rPr lang="en-US" sz="2000" i="0" dirty="0" err="1">
                <a:latin typeface="Garamond" panose="02020404030301010803" pitchFamily="18" charset="0"/>
              </a:rPr>
              <a:t>Eulia</a:t>
            </a:r>
            <a:r>
              <a:rPr lang="en-US" sz="2000" i="0" dirty="0">
                <a:latin typeface="Garamond" panose="02020404030301010803" pitchFamily="18" charset="0"/>
              </a:rPr>
              <a:t> Love’s death is a site of radical queer potential where the resulting silent  protests and demonstrations queered the heteronormative aspects of power that would say that Black Women are not powerful enough in our society to enact change to engage in collective action.</a:t>
            </a:r>
          </a:p>
          <a:p>
            <a:pPr marL="285750" indent="-285750" algn="l">
              <a:buFont typeface="Arial" panose="020B0604020202020204" pitchFamily="34" charset="0"/>
              <a:buChar char="•"/>
            </a:pPr>
            <a:endParaRPr lang="en-US" sz="2000" i="0" dirty="0">
              <a:latin typeface="Garamond" panose="02020404030301010803" pitchFamily="18" charset="0"/>
            </a:endParaRPr>
          </a:p>
          <a:p>
            <a:pPr marL="285750" indent="-285750" algn="l">
              <a:buFont typeface="Arial" panose="020B0604020202020204" pitchFamily="34" charset="0"/>
              <a:buChar char="•"/>
            </a:pPr>
            <a:endParaRPr lang="en-US" sz="2000" i="0" dirty="0">
              <a:latin typeface="Garamond" panose="02020404030301010803" pitchFamily="18" charset="0"/>
            </a:endParaRPr>
          </a:p>
          <a:p>
            <a:pPr marL="285750" indent="-285750" algn="l">
              <a:buFont typeface="Arial" panose="020B0604020202020204" pitchFamily="34" charset="0"/>
              <a:buChar char="•"/>
            </a:pPr>
            <a:endParaRPr lang="en-US" sz="2000" i="0" dirty="0">
              <a:latin typeface="Garamond" panose="02020404030301010803" pitchFamily="18" charset="0"/>
            </a:endParaRPr>
          </a:p>
          <a:p>
            <a:pPr algn="l"/>
            <a:endParaRPr lang="en-US" i="0" dirty="0">
              <a:latin typeface="Garamond" panose="02020404030301010803" pitchFamily="18" charset="0"/>
            </a:endParaRPr>
          </a:p>
          <a:p>
            <a:pPr algn="l"/>
            <a:endParaRPr lang="en-US" dirty="0">
              <a:latin typeface="Garamond" panose="02020404030301010803" pitchFamily="18" charset="0"/>
            </a:endParaRPr>
          </a:p>
        </p:txBody>
      </p:sp>
    </p:spTree>
    <p:extLst>
      <p:ext uri="{BB962C8B-B14F-4D97-AF65-F5344CB8AC3E}">
        <p14:creationId xmlns:p14="http://schemas.microsoft.com/office/powerpoint/2010/main" val="3516794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30629" y="526474"/>
            <a:ext cx="9584871" cy="592282"/>
          </a:xfrm>
        </p:spPr>
        <p:txBody>
          <a:bodyPr/>
          <a:lstStyle/>
          <a:p>
            <a:r>
              <a:rPr lang="en-US" dirty="0">
                <a:latin typeface="Garamond" panose="02020404030301010803" pitchFamily="18" charset="0"/>
              </a:rPr>
              <a:t>Example of Queering Power: </a:t>
            </a:r>
            <a:r>
              <a:rPr lang="en-US" b="0" dirty="0">
                <a:latin typeface="Garamond" panose="02020404030301010803" pitchFamily="18" charset="0"/>
              </a:rPr>
              <a:t>The Radical Potential of Black Feminist Evaluation (Haley, 2019) Cont.</a:t>
            </a: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7</a:t>
            </a:fld>
            <a:endParaRPr lang="en-US" dirty="0"/>
          </a:p>
        </p:txBody>
      </p:sp>
      <p:sp>
        <p:nvSpPr>
          <p:cNvPr id="7" name="Rectangle 6">
            <a:extLst>
              <a:ext uri="{FF2B5EF4-FFF2-40B4-BE49-F238E27FC236}">
                <a16:creationId xmlns:a16="http://schemas.microsoft.com/office/drawing/2014/main" id="{28CE732A-5D1B-3945-BBCC-5E6882882CA7}"/>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EDBADC32-2A21-D741-AA10-EE1C7D9A55BF}"/>
              </a:ext>
            </a:extLst>
          </p:cNvPr>
          <p:cNvSpPr txBox="1">
            <a:spLocks/>
          </p:cNvSpPr>
          <p:nvPr/>
        </p:nvSpPr>
        <p:spPr>
          <a:xfrm>
            <a:off x="548653" y="1623255"/>
            <a:ext cx="9259038" cy="4778495"/>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i="0" dirty="0">
                <a:latin typeface="Garamond" panose="02020404030301010803" pitchFamily="18" charset="0"/>
              </a:rPr>
              <a:t>Haley cites Cathy Cohen’s 1997 essay “Punks, </a:t>
            </a:r>
            <a:r>
              <a:rPr lang="en-US" sz="2000" i="0" dirty="0" err="1">
                <a:latin typeface="Garamond" panose="02020404030301010803" pitchFamily="18" charset="0"/>
              </a:rPr>
              <a:t>Bulldaggers</a:t>
            </a:r>
            <a:r>
              <a:rPr lang="en-US" sz="2000" i="0" dirty="0">
                <a:latin typeface="Garamond" panose="02020404030301010803" pitchFamily="18" charset="0"/>
              </a:rPr>
              <a:t>, and Welfare Queens: The Radical Potential of Queer Politics?” to state that; “﻿We are forced to reckon with the proximity between the state’s production of racial heteronormativity through violence and homonormative productions of subjectivity through erasure”. Thus pushing forward an inherent intersectionality analytics as well as queer theory, and queer politics analytic.</a:t>
            </a:r>
          </a:p>
          <a:p>
            <a:pPr marL="285750" indent="-285750" algn="l">
              <a:buFont typeface="Arial" panose="020B0604020202020204" pitchFamily="34" charset="0"/>
              <a:buChar char="•"/>
            </a:pPr>
            <a:r>
              <a:rPr lang="en-US" sz="2000" b="1" i="0" dirty="0">
                <a:latin typeface="Garamond" panose="02020404030301010803" pitchFamily="18" charset="0"/>
              </a:rPr>
              <a:t>Other example: </a:t>
            </a:r>
            <a:r>
              <a:rPr lang="en-US" sz="2000" i="0" dirty="0">
                <a:latin typeface="Garamond" panose="02020404030301010803" pitchFamily="18" charset="0"/>
              </a:rPr>
              <a:t>From my own research using a queer theory theoretical framework I have theorized that the mass protests and demonstrations that erupted in Mexico after the murder of 43 teachers in Iguala was a site of queering of societal power due to the relatives, and loves ones of these teachers primarily women, took on the Mexican government in silent protests, non-violent acts of resistance, etc. thus queering the power dynamics that would lead you to believe that Mexican society as deeply patriarchal does not allow for women to be agents of change. (Ortiz, 2018).</a:t>
            </a:r>
          </a:p>
          <a:p>
            <a:pPr marL="285750" indent="-285750" algn="l">
              <a:buFont typeface="Arial" panose="020B0604020202020204" pitchFamily="34" charset="0"/>
              <a:buChar char="•"/>
            </a:pPr>
            <a:endParaRPr lang="en-US" sz="2000" i="0" dirty="0">
              <a:latin typeface="Garamond" panose="02020404030301010803" pitchFamily="18" charset="0"/>
            </a:endParaRPr>
          </a:p>
          <a:p>
            <a:pPr marL="285750" indent="-285750" algn="l">
              <a:buFont typeface="Arial" panose="020B0604020202020204" pitchFamily="34" charset="0"/>
              <a:buChar char="•"/>
            </a:pPr>
            <a:endParaRPr lang="en-US" sz="2000" i="0" dirty="0">
              <a:latin typeface="Garamond" panose="02020404030301010803" pitchFamily="18" charset="0"/>
            </a:endParaRPr>
          </a:p>
          <a:p>
            <a:pPr marL="285750" indent="-285750" algn="l">
              <a:buFont typeface="Arial" panose="020B0604020202020204" pitchFamily="34" charset="0"/>
              <a:buChar char="•"/>
            </a:pPr>
            <a:endParaRPr lang="en-US" sz="2000" i="0" dirty="0">
              <a:latin typeface="Garamond" panose="02020404030301010803" pitchFamily="18" charset="0"/>
            </a:endParaRPr>
          </a:p>
          <a:p>
            <a:pPr marL="285750" indent="-285750" algn="l">
              <a:buFont typeface="Arial" panose="020B0604020202020204" pitchFamily="34" charset="0"/>
              <a:buChar char="•"/>
            </a:pPr>
            <a:endParaRPr lang="en-US" sz="2000" i="0" dirty="0">
              <a:latin typeface="Garamond" panose="02020404030301010803" pitchFamily="18" charset="0"/>
            </a:endParaRPr>
          </a:p>
          <a:p>
            <a:pPr algn="l"/>
            <a:endParaRPr lang="en-US" i="0" dirty="0">
              <a:latin typeface="Garamond" panose="02020404030301010803" pitchFamily="18" charset="0"/>
            </a:endParaRPr>
          </a:p>
          <a:p>
            <a:pPr algn="l"/>
            <a:endParaRPr lang="en-US" dirty="0">
              <a:latin typeface="Garamond" panose="02020404030301010803" pitchFamily="18" charset="0"/>
            </a:endParaRPr>
          </a:p>
        </p:txBody>
      </p:sp>
    </p:spTree>
    <p:extLst>
      <p:ext uri="{BB962C8B-B14F-4D97-AF65-F5344CB8AC3E}">
        <p14:creationId xmlns:p14="http://schemas.microsoft.com/office/powerpoint/2010/main" val="31661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513643" y="633995"/>
            <a:ext cx="9131100" cy="432000"/>
          </a:xfrm>
        </p:spPr>
        <p:txBody>
          <a:bodyPr/>
          <a:lstStyle/>
          <a:p>
            <a:r>
              <a:rPr lang="en-US" dirty="0"/>
              <a:t>Problematizing and Moving Queer Theory and Queer Politics Forward in the Study of Orgs</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4717674" y="1542657"/>
            <a:ext cx="3736800" cy="4393655"/>
          </a:xfrm>
        </p:spPr>
        <p:txBody>
          <a:bodyPr/>
          <a:lstStyle/>
          <a:p>
            <a:pPr marL="0" indent="0">
              <a:buNone/>
            </a:pPr>
            <a:r>
              <a:rPr lang="en-US" dirty="0"/>
              <a:t>“if there is any true radical potential to be found in the idea of queerness…it would seem to be located in its ability to create a space in opposition to dominant norms, space where transformational political work can begin" (Cohen, 1997, p. 438)</a:t>
            </a:r>
            <a:r>
              <a:rPr lang="en-US" sz="3200" dirty="0"/>
              <a:t> </a:t>
            </a:r>
            <a:endParaRPr lang="en-US" dirty="0"/>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461140" y="1572131"/>
            <a:ext cx="3737526" cy="3933645"/>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8</a:t>
            </a:fld>
            <a:endParaRPr lang="en-US" dirty="0"/>
          </a:p>
        </p:txBody>
      </p:sp>
      <p:sp>
        <p:nvSpPr>
          <p:cNvPr id="7" name="Content Placeholder 3">
            <a:extLst>
              <a:ext uri="{FF2B5EF4-FFF2-40B4-BE49-F238E27FC236}">
                <a16:creationId xmlns:a16="http://schemas.microsoft.com/office/drawing/2014/main" id="{BEBC73FC-F477-8E49-8FE8-7FBF0FC751E8}"/>
              </a:ext>
            </a:extLst>
          </p:cNvPr>
          <p:cNvSpPr txBox="1">
            <a:spLocks/>
          </p:cNvSpPr>
          <p:nvPr/>
        </p:nvSpPr>
        <p:spPr>
          <a:xfrm>
            <a:off x="86593" y="1572131"/>
            <a:ext cx="4631081" cy="4988366"/>
          </a:xfrm>
          <a:prstGeom prst="rect">
            <a:avLst/>
          </a:prstGeom>
          <a:solidFill>
            <a:schemeClr val="bg1"/>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latin typeface="Garamond" panose="02020404030301010803" pitchFamily="18" charset="0"/>
              </a:rPr>
              <a:t>﻿“</a:t>
            </a:r>
            <a:r>
              <a:rPr lang="en-US" sz="2200" dirty="0">
                <a:latin typeface="Garamond" panose="02020404030301010803" pitchFamily="18" charset="0"/>
              </a:rPr>
              <a:t>queer politics and much of queer theory seem in fact to be static in the understanding of race, class, and gender and their roles in how heteronormativity regulates sexual behavior and identities.” Queer politics, then, was problematic in its propensity to “collapse our understanding of power into a single continuum of evaluation</a:t>
            </a:r>
            <a:r>
              <a:rPr lang="en-US" sz="3000" dirty="0">
                <a:latin typeface="Garamond" panose="02020404030301010803" pitchFamily="18" charset="0"/>
              </a:rPr>
              <a:t>”. Essentially queer theory and queer politics is about power in all aspects not only in regard to sexuality.</a:t>
            </a:r>
            <a:endParaRPr lang="en-US" sz="1500" dirty="0">
              <a:latin typeface="Garamond" panose="02020404030301010803" pitchFamily="18" charset="0"/>
            </a:endParaRPr>
          </a:p>
        </p:txBody>
      </p:sp>
      <p:sp>
        <p:nvSpPr>
          <p:cNvPr id="3" name="Rectangle 2">
            <a:extLst>
              <a:ext uri="{FF2B5EF4-FFF2-40B4-BE49-F238E27FC236}">
                <a16:creationId xmlns:a16="http://schemas.microsoft.com/office/drawing/2014/main" id="{3523D138-B512-8345-B0B2-9535093B0145}"/>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17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513643" y="633995"/>
            <a:ext cx="9131100" cy="432000"/>
          </a:xfrm>
        </p:spPr>
        <p:txBody>
          <a:bodyPr/>
          <a:lstStyle/>
          <a:p>
            <a:r>
              <a:rPr lang="en-US" dirty="0"/>
              <a:t>The Future of </a:t>
            </a:r>
            <a:r>
              <a:rPr lang="en-US" dirty="0" err="1"/>
              <a:t>QUeer</a:t>
            </a:r>
            <a:r>
              <a:rPr lang="en-US" dirty="0"/>
              <a:t> theory</a:t>
            </a:r>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8461140" y="1572131"/>
            <a:ext cx="3737526" cy="3933645"/>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9</a:t>
            </a:fld>
            <a:endParaRPr lang="en-US" dirty="0"/>
          </a:p>
        </p:txBody>
      </p:sp>
      <p:sp>
        <p:nvSpPr>
          <p:cNvPr id="7" name="Content Placeholder 3">
            <a:extLst>
              <a:ext uri="{FF2B5EF4-FFF2-40B4-BE49-F238E27FC236}">
                <a16:creationId xmlns:a16="http://schemas.microsoft.com/office/drawing/2014/main" id="{BEBC73FC-F477-8E49-8FE8-7FBF0FC751E8}"/>
              </a:ext>
            </a:extLst>
          </p:cNvPr>
          <p:cNvSpPr txBox="1">
            <a:spLocks/>
          </p:cNvSpPr>
          <p:nvPr/>
        </p:nvSpPr>
        <p:spPr>
          <a:xfrm>
            <a:off x="228261" y="1352224"/>
            <a:ext cx="8374547" cy="4988366"/>
          </a:xfrm>
          <a:prstGeom prst="rect">
            <a:avLst/>
          </a:prstGeom>
          <a:solidFill>
            <a:schemeClr val="bg1"/>
          </a:solidFill>
        </p:spPr>
        <p:txBody>
          <a:bodyPr vert="horz" lIns="180000" tIns="180000" rIns="18000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latin typeface="Garamond" panose="02020404030301010803" pitchFamily="18" charset="0"/>
              </a:rPr>
              <a:t>﻿ “As a whole, queer theorists disagree about many things, but the one thing they do not disagree on is that if queer theory is to be understood as a way to test the established and stable categories of identity, then it should not be defined too early (or at all) because of the possibility of it becoming too limited” (</a:t>
            </a:r>
            <a:r>
              <a:rPr lang="en-US" sz="3200" dirty="0">
                <a:latin typeface="Garamond" panose="02020404030301010803" pitchFamily="18" charset="0"/>
              </a:rPr>
              <a:t>University of Illinois Library Guide). </a:t>
            </a:r>
            <a:r>
              <a:rPr lang="en-US" sz="3000" dirty="0">
                <a:latin typeface="Garamond" panose="02020404030301010803" pitchFamily="18" charset="0"/>
              </a:rPr>
              <a:t> </a:t>
            </a:r>
            <a:endParaRPr lang="en-US" sz="1500" dirty="0">
              <a:latin typeface="Garamond" panose="02020404030301010803" pitchFamily="18" charset="0"/>
            </a:endParaRPr>
          </a:p>
        </p:txBody>
      </p:sp>
      <p:sp>
        <p:nvSpPr>
          <p:cNvPr id="3" name="Rectangle 2">
            <a:extLst>
              <a:ext uri="{FF2B5EF4-FFF2-40B4-BE49-F238E27FC236}">
                <a16:creationId xmlns:a16="http://schemas.microsoft.com/office/drawing/2014/main" id="{3523D138-B512-8345-B0B2-9535093B0145}"/>
              </a:ext>
            </a:extLst>
          </p:cNvPr>
          <p:cNvSpPr/>
          <p:nvPr/>
        </p:nvSpPr>
        <p:spPr>
          <a:xfrm>
            <a:off x="10086109" y="6213907"/>
            <a:ext cx="1361393" cy="627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481491"/>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3.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1387</Words>
  <Application>Microsoft Macintosh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Corbel</vt:lpstr>
      <vt:lpstr>Garamond</vt:lpstr>
      <vt:lpstr>Times New Roman</vt:lpstr>
      <vt:lpstr>Office Theme</vt:lpstr>
      <vt:lpstr>An Introduction to Queer Theory, Queer Politics  and Queering Power in Society/Organizations</vt:lpstr>
      <vt:lpstr>Intro and Key Concepts</vt:lpstr>
      <vt:lpstr>Heteronormativity</vt:lpstr>
      <vt:lpstr>Why queer Theory?</vt:lpstr>
      <vt:lpstr>Key Concepts Cont.</vt:lpstr>
      <vt:lpstr>Example of Queering Power: The Radical Potential of Black Feminist Evaluation (Haley, 2019)</vt:lpstr>
      <vt:lpstr>Example of Queering Power: The Radical Potential of Black Feminist Evaluation (Haley, 2019) Cont.</vt:lpstr>
      <vt:lpstr>Problematizing and Moving Queer Theory and Queer Politics Forward in the Study of Orgs</vt:lpstr>
      <vt:lpstr>The Future of QUeer theory</vt:lpstr>
      <vt:lpstr>Slide Title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Gabriel Ortiz</dc:creator>
  <cp:lastModifiedBy/>
  <cp:revision>1</cp:revision>
  <dcterms:created xsi:type="dcterms:W3CDTF">2020-01-27T01:50:08Z</dcterms:created>
  <dcterms:modified xsi:type="dcterms:W3CDTF">2021-01-19T23:48:10Z</dcterms:modified>
</cp:coreProperties>
</file>